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200"/>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6408" autoAdjust="0"/>
  </p:normalViewPr>
  <p:slideViewPr>
    <p:cSldViewPr snapToGrid="0">
      <p:cViewPr varScale="1">
        <p:scale>
          <a:sx n="111" d="100"/>
          <a:sy n="111" d="100"/>
        </p:scale>
        <p:origin x="67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90156-C83B-4072-BAAB-A13153A71C4A}" type="datetimeFigureOut">
              <a:rPr lang="fr-FR" smtClean="0"/>
              <a:t>12/11/2019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C3333-19B2-4707-A73A-81ECE401231F}" type="slidenum">
              <a:rPr lang="fr-FR" smtClean="0"/>
              <a:t>‹N°›</a:t>
            </a:fld>
            <a:endParaRPr lang="fr-FR"/>
          </a:p>
        </p:txBody>
      </p:sp>
    </p:spTree>
    <p:extLst>
      <p:ext uri="{BB962C8B-B14F-4D97-AF65-F5344CB8AC3E}">
        <p14:creationId xmlns:p14="http://schemas.microsoft.com/office/powerpoint/2010/main" val="202043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1</a:t>
            </a:fld>
            <a:endParaRPr lang="fr-FR"/>
          </a:p>
        </p:txBody>
      </p:sp>
    </p:spTree>
    <p:extLst>
      <p:ext uri="{BB962C8B-B14F-4D97-AF65-F5344CB8AC3E}">
        <p14:creationId xmlns:p14="http://schemas.microsoft.com/office/powerpoint/2010/main" val="82239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smtClean="0"/>
              <a:t>MC : Un territoire</a:t>
            </a:r>
            <a:r>
              <a:rPr lang="fr-FR" baseline="0" dirty="0" smtClean="0"/>
              <a:t> connectée à l’Europe du Nord, un carrefour central entre Paris, Londres, Amsterdam, Bruxelles et l’Est Allemand. </a:t>
            </a:r>
          </a:p>
          <a:p>
            <a:r>
              <a:rPr lang="fr-FR" baseline="0" dirty="0" smtClean="0"/>
              <a:t>Une mobilité qui se traduit par de multiple modes de déplacements : ferroviaire, aérien et aussi fluvial.</a:t>
            </a:r>
          </a:p>
          <a:p>
            <a:r>
              <a:rPr lang="fr-FR" baseline="0" dirty="0" smtClean="0"/>
              <a:t>Mentions sur le nombre de voyageurs </a:t>
            </a:r>
            <a:r>
              <a:rPr lang="fr-FR" baseline="0" dirty="0" err="1" smtClean="0"/>
              <a:t>Euraflandres</a:t>
            </a:r>
            <a:r>
              <a:rPr lang="fr-FR" baseline="0" dirty="0" smtClean="0"/>
              <a:t> – 3</a:t>
            </a:r>
            <a:r>
              <a:rPr lang="fr-FR" baseline="30000" dirty="0" smtClean="0"/>
              <a:t>e</a:t>
            </a:r>
            <a:r>
              <a:rPr lang="fr-FR" baseline="0" dirty="0" smtClean="0"/>
              <a:t> port fluvial de France.  </a:t>
            </a:r>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2</a:t>
            </a:fld>
            <a:endParaRPr lang="fr-FR"/>
          </a:p>
        </p:txBody>
      </p:sp>
    </p:spTree>
    <p:extLst>
      <p:ext uri="{BB962C8B-B14F-4D97-AF65-F5344CB8AC3E}">
        <p14:creationId xmlns:p14="http://schemas.microsoft.com/office/powerpoint/2010/main" val="29114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smtClean="0"/>
              <a:t>MC : Ici, l’objectif est</a:t>
            </a:r>
            <a:r>
              <a:rPr lang="fr-FR" baseline="0" dirty="0" smtClean="0"/>
              <a:t> de montrer la ressource ferroviaire existante sur le territoire du SCOT – Que les fréquentations TER augmentent, et vont surement augmenter encore avec l’intégration tarifaire TC et Train sur le territoire métropolitain. Le train est un atout crucial dans le changement de comportement vis-à-vis de la voiture individuelle (notamment l’axe entre la CCPC et la MEL avec l’enjeu de la ligne Orchies Villeneuve d’Ascq). Le mode ferroviaire permet un avantage considérable sur le temps de déplacements par rapport à la voiture – Tout l’intérêt ici (identifié par le SCOT) est d’appuyer les projets pour améliorer l’intermodalité (vélo train/ voiture train), une intermodalité déjà existantes sur certaines gares, mais aussi de penser les potentiels de gare misent en avant dans le SCOT (cf. partie BG). </a:t>
            </a:r>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3</a:t>
            </a:fld>
            <a:endParaRPr lang="fr-FR"/>
          </a:p>
        </p:txBody>
      </p:sp>
    </p:spTree>
    <p:extLst>
      <p:ext uri="{BB962C8B-B14F-4D97-AF65-F5344CB8AC3E}">
        <p14:creationId xmlns:p14="http://schemas.microsoft.com/office/powerpoint/2010/main" val="202809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smtClean="0"/>
              <a:t>MC : L’idée ici</a:t>
            </a:r>
            <a:r>
              <a:rPr lang="fr-FR" baseline="0" dirty="0" smtClean="0"/>
              <a:t> est de prendre conscience des conséquences du transport dans la pollution atmosphérique, du coût de la voiture pour essayer de réfléchir autrement à l’utilisation de la voiture qu’actuellement, il ne faut pas l’interdire mais changer l’image que l’on a de la voiture </a:t>
            </a:r>
            <a:r>
              <a:rPr lang="fr-FR" baseline="0" dirty="0" smtClean="0">
                <a:sym typeface="Wingdings" panose="05000000000000000000" pitchFamily="2" charset="2"/>
              </a:rPr>
              <a:t> covoiturage, P+R, autopartage… essentiel pour fluidifier le trafic sur la métropole Lilloise. (voire si on peut parler de la mise en place de PEV’MEL avec des lignes de covoiturage entre les deux agglomérations du SCoT.) </a:t>
            </a:r>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4</a:t>
            </a:fld>
            <a:endParaRPr lang="fr-FR"/>
          </a:p>
        </p:txBody>
      </p:sp>
    </p:spTree>
    <p:extLst>
      <p:ext uri="{BB962C8B-B14F-4D97-AF65-F5344CB8AC3E}">
        <p14:creationId xmlns:p14="http://schemas.microsoft.com/office/powerpoint/2010/main" val="219158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smtClean="0"/>
              <a:t>MC</a:t>
            </a:r>
            <a:r>
              <a:rPr lang="fr-FR" baseline="0" dirty="0" smtClean="0"/>
              <a:t> : L’idée ici est de montrer qu’il y a une fort sensibilité des métropolitains à la marche, avec une part modale de la marche élevée MAIS en baisse entre 2006 et 2016. La marche et le vélo ont une possibilité d’augmenter leur part modale sur tous le territoire, la révision du PDU va être l’opportunité de la mise en place de plans d’actions.</a:t>
            </a:r>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6</a:t>
            </a:fld>
            <a:endParaRPr lang="fr-FR"/>
          </a:p>
        </p:txBody>
      </p:sp>
    </p:spTree>
    <p:extLst>
      <p:ext uri="{BB962C8B-B14F-4D97-AF65-F5344CB8AC3E}">
        <p14:creationId xmlns:p14="http://schemas.microsoft.com/office/powerpoint/2010/main" val="6001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smtClean="0"/>
              <a:t>MC : La création du Centre</a:t>
            </a:r>
            <a:r>
              <a:rPr lang="fr-FR" baseline="0" dirty="0" smtClean="0"/>
              <a:t> multimodal de distribution urbaine au port de Lille permet de mutualiser le stockage et la livraison des marchandises notamment par des livraisons plus « durables » comme les vélo triporteurs. Le transport de marchandise est encore fortement routier, sur le long terme le canal SNE pourrait apporter un report modal sur le fluvial assez important. </a:t>
            </a:r>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7</a:t>
            </a:fld>
            <a:endParaRPr lang="fr-FR"/>
          </a:p>
        </p:txBody>
      </p:sp>
    </p:spTree>
    <p:extLst>
      <p:ext uri="{BB962C8B-B14F-4D97-AF65-F5344CB8AC3E}">
        <p14:creationId xmlns:p14="http://schemas.microsoft.com/office/powerpoint/2010/main" val="102226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smtClean="0"/>
              <a:t>MC</a:t>
            </a:r>
            <a:r>
              <a:rPr lang="fr-FR" baseline="0" dirty="0" smtClean="0"/>
              <a:t> : l’idée est de partager l’enjeu de la mobilité et du numérique, une arrivée du numérique de plus en plus complexes, avec les données, les GPS, les informations de l’usagers, les applications, etc. Des enjeux de gouvernance, de développement de projets sont essentiels pour le développement d’une mobilité alternative à l’autosolisme… </a:t>
            </a:r>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8</a:t>
            </a:fld>
            <a:endParaRPr lang="fr-FR"/>
          </a:p>
        </p:txBody>
      </p:sp>
    </p:spTree>
    <p:extLst>
      <p:ext uri="{BB962C8B-B14F-4D97-AF65-F5344CB8AC3E}">
        <p14:creationId xmlns:p14="http://schemas.microsoft.com/office/powerpoint/2010/main" val="422583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22FAFC-3D8A-4E28-9C92-B55AEBD1A42F}" type="slidenum">
              <a:rPr lang="fr-FR" smtClean="0"/>
              <a:pPr/>
              <a:t>9</a:t>
            </a:fld>
            <a:endParaRPr lang="fr-FR"/>
          </a:p>
        </p:txBody>
      </p:sp>
    </p:spTree>
    <p:extLst>
      <p:ext uri="{BB962C8B-B14F-4D97-AF65-F5344CB8AC3E}">
        <p14:creationId xmlns:p14="http://schemas.microsoft.com/office/powerpoint/2010/main" val="127583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45700FB-4474-4D67-B8FF-BD0F0992F161}" type="datetimeFigureOut">
              <a:rPr lang="fr-FR" smtClean="0"/>
              <a:t>12/11/2019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376902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45700FB-4474-4D67-B8FF-BD0F0992F161}" type="datetimeFigureOut">
              <a:rPr lang="fr-FR" smtClean="0"/>
              <a:t>12/11/2019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169984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45700FB-4474-4D67-B8FF-BD0F0992F161}" type="datetimeFigureOut">
              <a:rPr lang="fr-FR" smtClean="0"/>
              <a:t>12/11/2019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29371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2881" y="395768"/>
            <a:ext cx="8229600" cy="1143000"/>
          </a:xfrm>
          <a:prstGeom prst="rect">
            <a:avLst/>
          </a:prstGeom>
        </p:spPr>
        <p:txBody>
          <a:bodyPr/>
          <a:lstStyle>
            <a:lvl1pPr algn="l">
              <a:defRPr sz="3600" b="1">
                <a:solidFill>
                  <a:srgbClr val="CD0920"/>
                </a:solidFill>
                <a:latin typeface="+mn-lt"/>
                <a:ea typeface="Verdana" pitchFamily="34" charset="0"/>
                <a:cs typeface="Verdana" pitchFamily="34" charset="0"/>
              </a:defRPr>
            </a:lvl1pPr>
          </a:lstStyle>
          <a:p>
            <a:r>
              <a:rPr lang="fr-FR" dirty="0" smtClean="0"/>
              <a:t>Modifiez le style du titre</a:t>
            </a:r>
            <a:endParaRPr lang="fr-FR" dirty="0"/>
          </a:p>
        </p:txBody>
      </p:sp>
      <p:sp>
        <p:nvSpPr>
          <p:cNvPr id="3" name="Espace réservé de la date 2"/>
          <p:cNvSpPr>
            <a:spLocks noGrp="1"/>
          </p:cNvSpPr>
          <p:nvPr>
            <p:ph type="dt" sz="half" idx="10"/>
          </p:nvPr>
        </p:nvSpPr>
        <p:spPr>
          <a:xfrm>
            <a:off x="5292092" y="6285275"/>
            <a:ext cx="2133600" cy="365125"/>
          </a:xfrm>
          <a:prstGeom prst="rect">
            <a:avLst/>
          </a:prstGeom>
        </p:spPr>
        <p:txBody>
          <a:bodyPr/>
          <a:lstStyle/>
          <a:p>
            <a:fld id="{5947762F-D23E-4970-AE58-7BFD7DB66FD4}" type="datetimeFigureOut">
              <a:rPr lang="fr-FR">
                <a:solidFill>
                  <a:prstClr val="black"/>
                </a:solidFill>
              </a:rPr>
              <a:pPr/>
              <a:t>12/11/2019</a:t>
            </a:fld>
            <a:endParaRPr lang="fr-FR">
              <a:solidFill>
                <a:prstClr val="black"/>
              </a:solidFill>
            </a:endParaRPr>
          </a:p>
        </p:txBody>
      </p:sp>
      <p:sp>
        <p:nvSpPr>
          <p:cNvPr id="4" name="Espace réservé du pied de page 3"/>
          <p:cNvSpPr>
            <a:spLocks noGrp="1"/>
          </p:cNvSpPr>
          <p:nvPr>
            <p:ph type="ftr" sz="quarter" idx="11"/>
          </p:nvPr>
        </p:nvSpPr>
        <p:spPr>
          <a:xfrm>
            <a:off x="676702" y="6285275"/>
            <a:ext cx="2895600" cy="365125"/>
          </a:xfrm>
          <a:prstGeom prst="rect">
            <a:avLst/>
          </a:prstGeom>
        </p:spPr>
        <p:txBody>
          <a:bodyPr/>
          <a:lstStyle/>
          <a:p>
            <a:endParaRPr lang="fr-FR" dirty="0">
              <a:solidFill>
                <a:prstClr val="black"/>
              </a:solidFill>
            </a:endParaRPr>
          </a:p>
        </p:txBody>
      </p:sp>
    </p:spTree>
    <p:extLst>
      <p:ext uri="{BB962C8B-B14F-4D97-AF65-F5344CB8AC3E}">
        <p14:creationId xmlns:p14="http://schemas.microsoft.com/office/powerpoint/2010/main" val="3493727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45700FB-4474-4D67-B8FF-BD0F0992F161}" type="datetimeFigureOut">
              <a:rPr lang="fr-FR" smtClean="0"/>
              <a:t>12/11/2019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342779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45700FB-4474-4D67-B8FF-BD0F0992F161}" type="datetimeFigureOut">
              <a:rPr lang="fr-FR" smtClean="0"/>
              <a:t>12/11/2019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373636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45700FB-4474-4D67-B8FF-BD0F0992F161}" type="datetimeFigureOut">
              <a:rPr lang="fr-FR" smtClean="0"/>
              <a:t>12/11/2019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47509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45700FB-4474-4D67-B8FF-BD0F0992F161}" type="datetimeFigureOut">
              <a:rPr lang="fr-FR" smtClean="0"/>
              <a:t>12/11/2019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20447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45700FB-4474-4D67-B8FF-BD0F0992F161}" type="datetimeFigureOut">
              <a:rPr lang="fr-FR" smtClean="0"/>
              <a:t>12/11/2019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26712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700FB-4474-4D67-B8FF-BD0F0992F161}" type="datetimeFigureOut">
              <a:rPr lang="fr-FR" smtClean="0"/>
              <a:t>12/11/2019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92362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45700FB-4474-4D67-B8FF-BD0F0992F161}" type="datetimeFigureOut">
              <a:rPr lang="fr-FR" smtClean="0"/>
              <a:t>12/11/2019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20629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45700FB-4474-4D67-B8FF-BD0F0992F161}" type="datetimeFigureOut">
              <a:rPr lang="fr-FR" smtClean="0"/>
              <a:t>12/11/2019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8E98FF-CCF6-4C0D-B00A-5826184EB394}" type="slidenum">
              <a:rPr lang="fr-FR" smtClean="0"/>
              <a:t>‹N°›</a:t>
            </a:fld>
            <a:endParaRPr lang="fr-FR"/>
          </a:p>
        </p:txBody>
      </p:sp>
    </p:spTree>
    <p:extLst>
      <p:ext uri="{BB962C8B-B14F-4D97-AF65-F5344CB8AC3E}">
        <p14:creationId xmlns:p14="http://schemas.microsoft.com/office/powerpoint/2010/main" val="244734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700FB-4474-4D67-B8FF-BD0F0992F161}" type="datetimeFigureOut">
              <a:rPr lang="fr-FR" smtClean="0"/>
              <a:t>12/11/2019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E98FF-CCF6-4C0D-B00A-5826184EB394}" type="slidenum">
              <a:rPr lang="fr-FR" smtClean="0"/>
              <a:t>‹N°›</a:t>
            </a:fld>
            <a:endParaRPr lang="fr-FR"/>
          </a:p>
        </p:txBody>
      </p:sp>
    </p:spTree>
    <p:extLst>
      <p:ext uri="{BB962C8B-B14F-4D97-AF65-F5344CB8AC3E}">
        <p14:creationId xmlns:p14="http://schemas.microsoft.com/office/powerpoint/2010/main" val="22930504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355690"/>
            <a:ext cx="8229600" cy="3579285"/>
          </a:xfrm>
          <a:prstGeom prst="rect">
            <a:avLst/>
          </a:prstGeom>
        </p:spPr>
        <p:txBody>
          <a:bodyPr/>
          <a:lstStyle>
            <a:lvl1pPr algn="l" defTabSz="914400" rtl="0" eaLnBrk="1" latinLnBrk="0" hangingPunct="1">
              <a:spcBef>
                <a:spcPct val="0"/>
              </a:spcBef>
              <a:buNone/>
              <a:defRPr sz="3600" b="1" kern="1200">
                <a:solidFill>
                  <a:srgbClr val="CD0920"/>
                </a:solidFill>
                <a:latin typeface="+mn-lt"/>
                <a:ea typeface="Verdana" pitchFamily="34" charset="0"/>
                <a:cs typeface="Verdana" pitchFamily="34" charset="0"/>
              </a:defRPr>
            </a:lvl1pPr>
          </a:lstStyle>
          <a:p>
            <a:pPr algn="ctr"/>
            <a:r>
              <a:rPr lang="fr-FR" dirty="0" smtClean="0">
                <a:solidFill>
                  <a:srgbClr val="F29200"/>
                </a:solidFill>
              </a:rPr>
              <a:t>MEMO MOBILITE </a:t>
            </a:r>
          </a:p>
          <a:p>
            <a:pPr algn="ctr"/>
            <a:r>
              <a:rPr lang="fr-FR" sz="2800" dirty="0" smtClean="0">
                <a:solidFill>
                  <a:srgbClr val="F29200"/>
                </a:solidFill>
              </a:rPr>
              <a:t>Les </a:t>
            </a:r>
            <a:r>
              <a:rPr lang="fr-FR" sz="2800" dirty="0">
                <a:solidFill>
                  <a:srgbClr val="F29200"/>
                </a:solidFill>
              </a:rPr>
              <a:t>chiffres clés de la mobilité </a:t>
            </a:r>
            <a:r>
              <a:rPr lang="fr-FR" sz="2800" dirty="0" smtClean="0">
                <a:solidFill>
                  <a:srgbClr val="F29200"/>
                </a:solidFill>
              </a:rPr>
              <a:t>au </a:t>
            </a:r>
            <a:r>
              <a:rPr lang="fr-FR" sz="2800" dirty="0">
                <a:solidFill>
                  <a:srgbClr val="F29200"/>
                </a:solidFill>
              </a:rPr>
              <a:t>sein du SCOT</a:t>
            </a:r>
          </a:p>
          <a:p>
            <a:endParaRPr lang="fr-FR" dirty="0"/>
          </a:p>
          <a:p>
            <a:pPr algn="ctr"/>
            <a:r>
              <a:rPr lang="fr-FR" sz="2400" dirty="0">
                <a:solidFill>
                  <a:schemeClr val="tx1"/>
                </a:solidFill>
              </a:rPr>
              <a:t>ATELIER DECLIC MOBILITE </a:t>
            </a:r>
            <a:r>
              <a:rPr lang="fr-FR" sz="2400" dirty="0" smtClean="0">
                <a:solidFill>
                  <a:schemeClr val="tx1"/>
                </a:solidFill>
              </a:rPr>
              <a:t>– 14/11/19</a:t>
            </a:r>
            <a:endParaRPr lang="fr-FR" sz="2400" dirty="0">
              <a:solidFill>
                <a:schemeClr val="tx1"/>
              </a:solidFill>
            </a:endParaRPr>
          </a:p>
          <a:p>
            <a:pPr algn="ctr"/>
            <a:r>
              <a:rPr lang="fr-FR" dirty="0"/>
              <a:t/>
            </a:r>
            <a:br>
              <a:rPr lang="fr-FR" dirty="0"/>
            </a:br>
            <a:r>
              <a:rPr lang="fr-FR" sz="2400" dirty="0" smtClean="0">
                <a:solidFill>
                  <a:schemeClr val="tx1"/>
                </a:solidFill>
              </a:rPr>
              <a:t>M</a:t>
            </a:r>
            <a:r>
              <a:rPr lang="fr-FR" sz="2400" dirty="0">
                <a:solidFill>
                  <a:schemeClr val="tx1"/>
                </a:solidFill>
              </a:rPr>
              <a:t>. CANNARD </a:t>
            </a:r>
            <a:r>
              <a:rPr lang="fr-FR" sz="2400" b="0" dirty="0">
                <a:solidFill>
                  <a:schemeClr val="tx1"/>
                </a:solidFill>
              </a:rPr>
              <a:t>– Chargée d’étude mobilité - </a:t>
            </a:r>
            <a:r>
              <a:rPr lang="fr-FR" sz="2400" b="0" dirty="0" smtClean="0">
                <a:solidFill>
                  <a:schemeClr val="tx1"/>
                </a:solidFill>
              </a:rPr>
              <a:t>ADULM</a:t>
            </a:r>
            <a:endParaRPr lang="fr-FR" dirty="0"/>
          </a:p>
        </p:txBody>
      </p:sp>
      <p:sp>
        <p:nvSpPr>
          <p:cNvPr id="4" name="Rectangle 3"/>
          <p:cNvSpPr/>
          <p:nvPr/>
        </p:nvSpPr>
        <p:spPr>
          <a:xfrm>
            <a:off x="0" y="1"/>
            <a:ext cx="9144000" cy="1423358"/>
          </a:xfrm>
          <a:prstGeom prst="rect">
            <a:avLst/>
          </a:prstGeom>
          <a:solidFill>
            <a:srgbClr val="CD09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0"/>
            <a:ext cx="9144000" cy="1423358"/>
          </a:xfrm>
          <a:prstGeom prst="rect">
            <a:avLst/>
          </a:prstGeom>
          <a:solidFill>
            <a:srgbClr val="F2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786" y="211779"/>
            <a:ext cx="1868428" cy="1051562"/>
          </a:xfrm>
          <a:prstGeom prst="rect">
            <a:avLst/>
          </a:prstGeom>
        </p:spPr>
      </p:pic>
    </p:spTree>
    <p:extLst>
      <p:ext uri="{BB962C8B-B14F-4D97-AF65-F5344CB8AC3E}">
        <p14:creationId xmlns:p14="http://schemas.microsoft.com/office/powerpoint/2010/main" val="2277641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476672"/>
            <a:ext cx="79208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23528" y="941902"/>
            <a:ext cx="2709818" cy="570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764704"/>
            <a:ext cx="6199592" cy="5884778"/>
          </a:xfrm>
          <a:prstGeom prst="rect">
            <a:avLst/>
          </a:prstGeom>
        </p:spPr>
      </p:pic>
      <p:sp>
        <p:nvSpPr>
          <p:cNvPr id="4" name="Rectangle 3"/>
          <p:cNvSpPr/>
          <p:nvPr/>
        </p:nvSpPr>
        <p:spPr>
          <a:xfrm>
            <a:off x="133405" y="312789"/>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sp>
        <p:nvSpPr>
          <p:cNvPr id="5" name="Rectangle 4"/>
          <p:cNvSpPr/>
          <p:nvPr/>
        </p:nvSpPr>
        <p:spPr>
          <a:xfrm>
            <a:off x="3923930" y="389989"/>
            <a:ext cx="5867017" cy="297517"/>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UNE MÉTROPOLE EUROPÉENNE CONNECTÉE</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424" y="850834"/>
            <a:ext cx="2197286" cy="5798648"/>
          </a:xfrm>
          <a:prstGeom prst="rect">
            <a:avLst/>
          </a:prstGeom>
        </p:spPr>
      </p:pic>
    </p:spTree>
    <p:extLst>
      <p:ext uri="{BB962C8B-B14F-4D97-AF65-F5344CB8AC3E}">
        <p14:creationId xmlns:p14="http://schemas.microsoft.com/office/powerpoint/2010/main" val="2899337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7945" y="336828"/>
            <a:ext cx="3960440" cy="297517"/>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UNE RESSOURCE FERROVIAIRE CAPITALE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7543" b="68159"/>
          <a:stretch/>
        </p:blipFill>
        <p:spPr>
          <a:xfrm>
            <a:off x="6290011" y="1272720"/>
            <a:ext cx="2746487" cy="1224136"/>
          </a:xfrm>
          <a:prstGeom prst="rect">
            <a:avLst/>
          </a:prstGeom>
        </p:spPr>
      </p:pic>
      <p:sp>
        <p:nvSpPr>
          <p:cNvPr id="9" name="Rectangle 8"/>
          <p:cNvSpPr/>
          <p:nvPr/>
        </p:nvSpPr>
        <p:spPr>
          <a:xfrm>
            <a:off x="6173428" y="5512838"/>
            <a:ext cx="2970572"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20170" t="30361" b="45171"/>
          <a:stretch/>
        </p:blipFill>
        <p:spPr>
          <a:xfrm>
            <a:off x="6505642" y="3053684"/>
            <a:ext cx="2359938" cy="936104"/>
          </a:xfrm>
          <a:prstGeom prst="rect">
            <a:avLst/>
          </a:prstGeom>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3106" t="59530" r="3573"/>
          <a:stretch/>
        </p:blipFill>
        <p:spPr>
          <a:xfrm>
            <a:off x="6281455" y="4365106"/>
            <a:ext cx="2808312" cy="1576157"/>
          </a:xfrm>
          <a:prstGeom prst="rect">
            <a:avLst/>
          </a:prstGeom>
        </p:spPr>
      </p:pic>
      <p:sp>
        <p:nvSpPr>
          <p:cNvPr id="12" name="Rectangle 11"/>
          <p:cNvSpPr/>
          <p:nvPr/>
        </p:nvSpPr>
        <p:spPr>
          <a:xfrm>
            <a:off x="133405" y="260650"/>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sp>
        <p:nvSpPr>
          <p:cNvPr id="13" name="Rectangle 12"/>
          <p:cNvSpPr/>
          <p:nvPr/>
        </p:nvSpPr>
        <p:spPr>
          <a:xfrm>
            <a:off x="6173430" y="634345"/>
            <a:ext cx="2916339" cy="4904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l="4165" t="3566" r="4039" b="1687"/>
          <a:stretch/>
        </p:blipFill>
        <p:spPr>
          <a:xfrm>
            <a:off x="32578" y="634343"/>
            <a:ext cx="6140850" cy="6061100"/>
          </a:xfrm>
          <a:prstGeom prst="rect">
            <a:avLst/>
          </a:prstGeom>
          <a:ln>
            <a:noFill/>
          </a:ln>
        </p:spPr>
      </p:pic>
    </p:spTree>
    <p:extLst>
      <p:ext uri="{BB962C8B-B14F-4D97-AF65-F5344CB8AC3E}">
        <p14:creationId xmlns:p14="http://schemas.microsoft.com/office/powerpoint/2010/main" val="3481530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19875" y="260648"/>
            <a:ext cx="5616623" cy="400110"/>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UNE NOUVELLE UTILISATION DE LA VOITURE À DÉVELOPPER</a:t>
            </a:r>
            <a:r>
              <a:rPr lang="fr-FR" sz="2000" dirty="0">
                <a:solidFill>
                  <a:srgbClr val="F29200"/>
                </a:solidFill>
                <a:latin typeface="Museo 900" panose="02000000000000000000" pitchFamily="50" charset="0"/>
              </a:rPr>
              <a:t>  </a:t>
            </a:r>
            <a:endParaRPr lang="fr-FR" sz="2000" baseline="30000" dirty="0">
              <a:solidFill>
                <a:srgbClr val="F29200"/>
              </a:solidFill>
              <a:latin typeface="Museo 900" panose="02000000000000000000" pitchFamily="50" charset="0"/>
            </a:endParaRPr>
          </a:p>
        </p:txBody>
      </p:sp>
      <p:sp>
        <p:nvSpPr>
          <p:cNvPr id="8" name="Rectangle 7"/>
          <p:cNvSpPr/>
          <p:nvPr/>
        </p:nvSpPr>
        <p:spPr>
          <a:xfrm>
            <a:off x="133405" y="260650"/>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sp>
        <p:nvSpPr>
          <p:cNvPr id="5" name="Rectangle 4"/>
          <p:cNvSpPr/>
          <p:nvPr/>
        </p:nvSpPr>
        <p:spPr>
          <a:xfrm>
            <a:off x="683568" y="660758"/>
            <a:ext cx="7704856" cy="103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78286"/>
          <a:stretch/>
        </p:blipFill>
        <p:spPr>
          <a:xfrm>
            <a:off x="134961" y="836108"/>
            <a:ext cx="2445999" cy="1166712"/>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4124" t="3460" r="3507" b="991"/>
          <a:stretch/>
        </p:blipFill>
        <p:spPr>
          <a:xfrm>
            <a:off x="2896248" y="764704"/>
            <a:ext cx="6042341" cy="5976664"/>
          </a:xfrm>
          <a:prstGeom prst="rect">
            <a:avLst/>
          </a:prstGeom>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t="22111" b="59680"/>
          <a:stretch/>
        </p:blipFill>
        <p:spPr>
          <a:xfrm>
            <a:off x="228785" y="2072206"/>
            <a:ext cx="2520280" cy="1008112"/>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t="39193" b="16510"/>
          <a:stretch/>
        </p:blipFill>
        <p:spPr>
          <a:xfrm>
            <a:off x="190752" y="3149706"/>
            <a:ext cx="2509040" cy="2441475"/>
          </a:xfrm>
          <a:prstGeom prst="rect">
            <a:avLst/>
          </a:prstGeom>
        </p:spPr>
      </p:pic>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t="84139"/>
          <a:stretch/>
        </p:blipFill>
        <p:spPr>
          <a:xfrm>
            <a:off x="179512" y="5661250"/>
            <a:ext cx="2716734" cy="942665"/>
          </a:xfrm>
          <a:prstGeom prst="rect">
            <a:avLst/>
          </a:prstGeom>
        </p:spPr>
      </p:pic>
    </p:spTree>
    <p:extLst>
      <p:ext uri="{BB962C8B-B14F-4D97-AF65-F5344CB8AC3E}">
        <p14:creationId xmlns:p14="http://schemas.microsoft.com/office/powerpoint/2010/main" val="59819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661248"/>
            <a:ext cx="813690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11560" y="480238"/>
            <a:ext cx="8136904" cy="356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19875" y="260648"/>
            <a:ext cx="5616623" cy="400110"/>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UNE (R)ÉVOLUTION</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POUR LES TRANSPORTS EN COMMUN</a:t>
            </a:r>
            <a:r>
              <a:rPr lang="fr-FR" sz="2000" dirty="0">
                <a:solidFill>
                  <a:srgbClr val="F29200"/>
                </a:solidFill>
                <a:latin typeface="Museo 900" panose="02000000000000000000" pitchFamily="50" charset="0"/>
              </a:rPr>
              <a:t>  </a:t>
            </a:r>
            <a:endParaRPr lang="fr-FR" sz="2000" baseline="30000" dirty="0">
              <a:solidFill>
                <a:srgbClr val="F29200"/>
              </a:solidFill>
              <a:latin typeface="Museo 900" panose="02000000000000000000" pitchFamily="50" charset="0"/>
            </a:endParaRPr>
          </a:p>
        </p:txBody>
      </p:sp>
      <p:sp>
        <p:nvSpPr>
          <p:cNvPr id="9" name="Rectangle 8"/>
          <p:cNvSpPr/>
          <p:nvPr/>
        </p:nvSpPr>
        <p:spPr>
          <a:xfrm>
            <a:off x="133405" y="260650"/>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1642" t="5605" r="2943" b="1996"/>
          <a:stretch/>
        </p:blipFill>
        <p:spPr>
          <a:xfrm>
            <a:off x="133405" y="722313"/>
            <a:ext cx="6218874" cy="5760640"/>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b="67391"/>
          <a:stretch/>
        </p:blipFill>
        <p:spPr>
          <a:xfrm>
            <a:off x="6444208" y="880350"/>
            <a:ext cx="2502282" cy="1500967"/>
          </a:xfrm>
          <a:prstGeom prst="rect">
            <a:avLst/>
          </a:prstGeom>
        </p:spPr>
      </p:pic>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t="39430" b="35906"/>
          <a:stretch/>
        </p:blipFill>
        <p:spPr>
          <a:xfrm>
            <a:off x="6505224" y="2806647"/>
            <a:ext cx="2474140" cy="1122511"/>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t="65856"/>
          <a:stretch/>
        </p:blipFill>
        <p:spPr>
          <a:xfrm>
            <a:off x="6538512" y="4437112"/>
            <a:ext cx="2407564" cy="1512168"/>
          </a:xfrm>
          <a:prstGeom prst="rect">
            <a:avLst/>
          </a:prstGeom>
        </p:spPr>
      </p:pic>
    </p:spTree>
    <p:extLst>
      <p:ext uri="{BB962C8B-B14F-4D97-AF65-F5344CB8AC3E}">
        <p14:creationId xmlns:p14="http://schemas.microsoft.com/office/powerpoint/2010/main" val="309375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4" y="6065660"/>
            <a:ext cx="8555957" cy="22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RÃ©sultat de recherche d'images pour &quot;accroche vÃ©lo MÃ©tropole europÃ©enne de Lille la voix du nord&quot;"/>
          <p:cNvPicPr/>
          <p:nvPr/>
        </p:nvPicPr>
        <p:blipFill rotWithShape="1">
          <a:blip r:embed="rId3" cstate="print">
            <a:extLst>
              <a:ext uri="{28A0092B-C50C-407E-A947-70E740481C1C}">
                <a14:useLocalDpi xmlns:a14="http://schemas.microsoft.com/office/drawing/2010/main" val="0"/>
              </a:ext>
            </a:extLst>
          </a:blip>
          <a:srcRect r="23272"/>
          <a:stretch/>
        </p:blipFill>
        <p:spPr bwMode="auto">
          <a:xfrm>
            <a:off x="6948266" y="1056735"/>
            <a:ext cx="2042471" cy="1998420"/>
          </a:xfrm>
          <a:prstGeom prst="rect">
            <a:avLst/>
          </a:prstGeom>
          <a:noFill/>
          <a:ln>
            <a:noFill/>
          </a:ln>
        </p:spPr>
      </p:pic>
      <p:pic>
        <p:nvPicPr>
          <p:cNvPr id="7" name="Image 6" descr="K:\04-EQUIPE PLANIFICATION\Mariette Cannard\IMG_20190627_145947.jpg"/>
          <p:cNvPicPr/>
          <p:nvPr/>
        </p:nvPicPr>
        <p:blipFill rotWithShape="1">
          <a:blip r:embed="rId4" cstate="print">
            <a:extLst>
              <a:ext uri="{28A0092B-C50C-407E-A947-70E740481C1C}">
                <a14:useLocalDpi xmlns:a14="http://schemas.microsoft.com/office/drawing/2010/main" val="0"/>
              </a:ext>
            </a:extLst>
          </a:blip>
          <a:srcRect l="9497" t="7735"/>
          <a:stretch/>
        </p:blipFill>
        <p:spPr bwMode="auto">
          <a:xfrm>
            <a:off x="329951" y="1098523"/>
            <a:ext cx="2017120" cy="2743048"/>
          </a:xfrm>
          <a:prstGeom prst="rect">
            <a:avLst/>
          </a:prstGeom>
          <a:noFill/>
          <a:ln>
            <a:noFill/>
          </a:ln>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3356085"/>
            <a:ext cx="2028340" cy="2709575"/>
          </a:xfrm>
          <a:prstGeom prst="rect">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r="5467"/>
          <a:stretch/>
        </p:blipFill>
        <p:spPr>
          <a:xfrm>
            <a:off x="346866" y="4490811"/>
            <a:ext cx="2295616" cy="1615972"/>
          </a:xfrm>
          <a:prstGeom prst="rect">
            <a:avLst/>
          </a:prstGeom>
        </p:spPr>
      </p:pic>
      <p:sp>
        <p:nvSpPr>
          <p:cNvPr id="11" name="Rectangle 10"/>
          <p:cNvSpPr/>
          <p:nvPr/>
        </p:nvSpPr>
        <p:spPr>
          <a:xfrm>
            <a:off x="712566" y="581618"/>
            <a:ext cx="7747867" cy="24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419875" y="260648"/>
            <a:ext cx="5616623" cy="400110"/>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UN TERRITOIRE PROPICE</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AUX MODES ACTIFS À RENFORCER </a:t>
            </a:r>
          </a:p>
        </p:txBody>
      </p:sp>
      <p:sp>
        <p:nvSpPr>
          <p:cNvPr id="13" name="Rectangle 12"/>
          <p:cNvSpPr/>
          <p:nvPr/>
        </p:nvSpPr>
        <p:spPr>
          <a:xfrm>
            <a:off x="133405" y="260650"/>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pic>
        <p:nvPicPr>
          <p:cNvPr id="14" name="Image 13"/>
          <p:cNvPicPr>
            <a:picLocks noChangeAspect="1"/>
          </p:cNvPicPr>
          <p:nvPr/>
        </p:nvPicPr>
        <p:blipFill rotWithShape="1">
          <a:blip r:embed="rId7" cstate="print">
            <a:extLst>
              <a:ext uri="{28A0092B-C50C-407E-A947-70E740481C1C}">
                <a14:useLocalDpi xmlns:a14="http://schemas.microsoft.com/office/drawing/2010/main" val="0"/>
              </a:ext>
            </a:extLst>
          </a:blip>
          <a:srcRect r="51963" b="32223"/>
          <a:stretch/>
        </p:blipFill>
        <p:spPr>
          <a:xfrm>
            <a:off x="2807283" y="2348880"/>
            <a:ext cx="3744416" cy="2014406"/>
          </a:xfrm>
          <a:prstGeom prst="rect">
            <a:avLst/>
          </a:prstGeom>
        </p:spPr>
      </p:pic>
      <p:pic>
        <p:nvPicPr>
          <p:cNvPr id="15" name="Image 14"/>
          <p:cNvPicPr>
            <a:picLocks noChangeAspect="1"/>
          </p:cNvPicPr>
          <p:nvPr/>
        </p:nvPicPr>
        <p:blipFill rotWithShape="1">
          <a:blip r:embed="rId8" cstate="print">
            <a:extLst>
              <a:ext uri="{28A0092B-C50C-407E-A947-70E740481C1C}">
                <a14:useLocalDpi xmlns:a14="http://schemas.microsoft.com/office/drawing/2010/main" val="0"/>
              </a:ext>
            </a:extLst>
          </a:blip>
          <a:srcRect l="53149" b="40618"/>
          <a:stretch/>
        </p:blipFill>
        <p:spPr>
          <a:xfrm>
            <a:off x="2792664" y="4476251"/>
            <a:ext cx="3944198" cy="1906153"/>
          </a:xfrm>
          <a:prstGeom prst="rect">
            <a:avLst/>
          </a:prstGeom>
        </p:spPr>
      </p:pic>
      <p:pic>
        <p:nvPicPr>
          <p:cNvPr id="16" name="Image 15"/>
          <p:cNvPicPr>
            <a:picLocks noChangeAspect="1"/>
          </p:cNvPicPr>
          <p:nvPr/>
        </p:nvPicPr>
        <p:blipFill rotWithShape="1">
          <a:blip r:embed="rId9" cstate="print">
            <a:extLst>
              <a:ext uri="{28A0092B-C50C-407E-A947-70E740481C1C}">
                <a14:useLocalDpi xmlns:a14="http://schemas.microsoft.com/office/drawing/2010/main" val="0"/>
              </a:ext>
            </a:extLst>
          </a:blip>
          <a:srcRect l="68112" t="62392" r="6000"/>
          <a:stretch/>
        </p:blipFill>
        <p:spPr>
          <a:xfrm>
            <a:off x="2694249" y="965315"/>
            <a:ext cx="2271030" cy="1239551"/>
          </a:xfrm>
          <a:prstGeom prst="rect">
            <a:avLst/>
          </a:prstGeom>
        </p:spPr>
      </p:pic>
    </p:spTree>
    <p:extLst>
      <p:ext uri="{BB962C8B-B14F-4D97-AF65-F5344CB8AC3E}">
        <p14:creationId xmlns:p14="http://schemas.microsoft.com/office/powerpoint/2010/main" val="260427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3568" y="6021288"/>
            <a:ext cx="402164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8135" y="2904516"/>
            <a:ext cx="1806183" cy="276999"/>
          </a:xfrm>
          <a:prstGeom prst="rect">
            <a:avLst/>
          </a:prstGeom>
          <a:noFill/>
        </p:spPr>
        <p:txBody>
          <a:bodyPr wrap="square" rtlCol="0">
            <a:spAutoFit/>
          </a:bodyPr>
          <a:lstStyle/>
          <a:p>
            <a:r>
              <a:rPr lang="fr-FR" sz="1200" dirty="0"/>
              <a:t>Création du CMDU 2015</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6480" b="1"/>
          <a:stretch/>
        </p:blipFill>
        <p:spPr>
          <a:xfrm>
            <a:off x="166893" y="1556793"/>
            <a:ext cx="2186945" cy="1365515"/>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r="8955"/>
          <a:stretch/>
        </p:blipFill>
        <p:spPr>
          <a:xfrm>
            <a:off x="2434535" y="1556792"/>
            <a:ext cx="2209475" cy="1365516"/>
          </a:xfrm>
          <a:prstGeom prst="rect">
            <a:avLst/>
          </a:prstGeom>
        </p:spPr>
      </p:pic>
      <p:sp>
        <p:nvSpPr>
          <p:cNvPr id="12" name="ZoneTexte 11"/>
          <p:cNvSpPr txBox="1"/>
          <p:nvPr/>
        </p:nvSpPr>
        <p:spPr>
          <a:xfrm>
            <a:off x="2342171" y="2911799"/>
            <a:ext cx="916992" cy="276999"/>
          </a:xfrm>
          <a:prstGeom prst="rect">
            <a:avLst/>
          </a:prstGeom>
          <a:noFill/>
        </p:spPr>
        <p:txBody>
          <a:bodyPr wrap="square" rtlCol="0">
            <a:spAutoFit/>
          </a:bodyPr>
          <a:lstStyle/>
          <a:p>
            <a:r>
              <a:rPr lang="fr-FR" sz="1200" dirty="0"/>
              <a:t>Port de Lille</a:t>
            </a: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072" y="4059263"/>
            <a:ext cx="2110104" cy="1405613"/>
          </a:xfrm>
          <a:prstGeom prst="rect">
            <a:avLst/>
          </a:prstGeom>
        </p:spPr>
      </p:pic>
      <p:pic>
        <p:nvPicPr>
          <p:cNvPr id="13" name="Image 12"/>
          <p:cNvPicPr>
            <a:picLocks noChangeAspect="1"/>
          </p:cNvPicPr>
          <p:nvPr/>
        </p:nvPicPr>
        <p:blipFill rotWithShape="1">
          <a:blip r:embed="rId6">
            <a:extLst>
              <a:ext uri="{28A0092B-C50C-407E-A947-70E740481C1C}">
                <a14:useLocalDpi xmlns:a14="http://schemas.microsoft.com/office/drawing/2010/main" val="0"/>
              </a:ext>
            </a:extLst>
          </a:blip>
          <a:srcRect l="11819"/>
          <a:stretch/>
        </p:blipFill>
        <p:spPr>
          <a:xfrm>
            <a:off x="188696" y="4059263"/>
            <a:ext cx="2089667" cy="1405613"/>
          </a:xfrm>
          <a:prstGeom prst="rect">
            <a:avLst/>
          </a:prstGeom>
        </p:spPr>
      </p:pic>
      <p:pic>
        <p:nvPicPr>
          <p:cNvPr id="5" name="Image 4"/>
          <p:cNvPicPr>
            <a:picLocks noChangeAspect="1"/>
          </p:cNvPicPr>
          <p:nvPr/>
        </p:nvPicPr>
        <p:blipFill rotWithShape="1">
          <a:blip r:embed="rId7" cstate="print">
            <a:extLst>
              <a:ext uri="{28A0092B-C50C-407E-A947-70E740481C1C}">
                <a14:useLocalDpi xmlns:a14="http://schemas.microsoft.com/office/drawing/2010/main" val="0"/>
              </a:ext>
            </a:extLst>
          </a:blip>
          <a:srcRect r="51384" b="50354"/>
          <a:stretch/>
        </p:blipFill>
        <p:spPr>
          <a:xfrm>
            <a:off x="4792583" y="1007082"/>
            <a:ext cx="4160085" cy="2277902"/>
          </a:xfrm>
          <a:prstGeom prst="rect">
            <a:avLst/>
          </a:prstGeom>
        </p:spPr>
      </p:pic>
      <p:pic>
        <p:nvPicPr>
          <p:cNvPr id="6" name="Image 5"/>
          <p:cNvPicPr>
            <a:picLocks noChangeAspect="1"/>
          </p:cNvPicPr>
          <p:nvPr/>
        </p:nvPicPr>
        <p:blipFill rotWithShape="1">
          <a:blip r:embed="rId8" cstate="print">
            <a:extLst>
              <a:ext uri="{28A0092B-C50C-407E-A947-70E740481C1C}">
                <a14:useLocalDpi xmlns:a14="http://schemas.microsoft.com/office/drawing/2010/main" val="0"/>
              </a:ext>
            </a:extLst>
          </a:blip>
          <a:srcRect l="53549" b="35126"/>
          <a:stretch/>
        </p:blipFill>
        <p:spPr>
          <a:xfrm>
            <a:off x="4644008" y="3527362"/>
            <a:ext cx="4247456" cy="3180854"/>
          </a:xfrm>
          <a:prstGeom prst="rect">
            <a:avLst/>
          </a:prstGeom>
        </p:spPr>
      </p:pic>
      <p:sp>
        <p:nvSpPr>
          <p:cNvPr id="14" name="ZoneTexte 13"/>
          <p:cNvSpPr txBox="1"/>
          <p:nvPr/>
        </p:nvSpPr>
        <p:spPr>
          <a:xfrm>
            <a:off x="98018" y="5475316"/>
            <a:ext cx="4402082" cy="461665"/>
          </a:xfrm>
          <a:prstGeom prst="rect">
            <a:avLst/>
          </a:prstGeom>
          <a:noFill/>
        </p:spPr>
        <p:txBody>
          <a:bodyPr wrap="square" rtlCol="0">
            <a:spAutoFit/>
          </a:bodyPr>
          <a:lstStyle/>
          <a:p>
            <a:r>
              <a:rPr lang="fr-FR" sz="1200" dirty="0"/>
              <a:t>Exemple d’entreprises favorisant un dernier kilomètre plus durable pour les livraisons urbaines</a:t>
            </a:r>
            <a:endParaRPr lang="fr-FR" sz="1200" dirty="0"/>
          </a:p>
        </p:txBody>
      </p:sp>
      <p:sp>
        <p:nvSpPr>
          <p:cNvPr id="15" name="Rectangle 14"/>
          <p:cNvSpPr/>
          <p:nvPr/>
        </p:nvSpPr>
        <p:spPr>
          <a:xfrm>
            <a:off x="3422537" y="342723"/>
            <a:ext cx="5616623" cy="297517"/>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UNE LOGISTIQUE URBAINE EN ÉVOLUTION</a:t>
            </a:r>
          </a:p>
        </p:txBody>
      </p:sp>
      <p:sp>
        <p:nvSpPr>
          <p:cNvPr id="16" name="Rectangle 15"/>
          <p:cNvSpPr/>
          <p:nvPr/>
        </p:nvSpPr>
        <p:spPr>
          <a:xfrm>
            <a:off x="133405" y="260650"/>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sp>
        <p:nvSpPr>
          <p:cNvPr id="17" name="Rectangle 16"/>
          <p:cNvSpPr/>
          <p:nvPr/>
        </p:nvSpPr>
        <p:spPr>
          <a:xfrm>
            <a:off x="683568" y="660758"/>
            <a:ext cx="7920880" cy="103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rotWithShape="1">
          <a:blip r:embed="rId8" cstate="print">
            <a:extLst>
              <a:ext uri="{28A0092B-C50C-407E-A947-70E740481C1C}">
                <a14:useLocalDpi xmlns:a14="http://schemas.microsoft.com/office/drawing/2010/main" val="0"/>
              </a:ext>
            </a:extLst>
          </a:blip>
          <a:srcRect l="72554" t="41763" r="21814" b="52362"/>
          <a:stretch/>
        </p:blipFill>
        <p:spPr>
          <a:xfrm>
            <a:off x="4861444" y="6121978"/>
            <a:ext cx="646660" cy="374687"/>
          </a:xfrm>
          <a:prstGeom prst="rect">
            <a:avLst/>
          </a:prstGeom>
        </p:spPr>
      </p:pic>
      <p:pic>
        <p:nvPicPr>
          <p:cNvPr id="19" name="Image 18"/>
          <p:cNvPicPr>
            <a:picLocks noChangeAspect="1"/>
          </p:cNvPicPr>
          <p:nvPr/>
        </p:nvPicPr>
        <p:blipFill rotWithShape="1">
          <a:blip r:embed="rId9" cstate="print">
            <a:extLst>
              <a:ext uri="{28A0092B-C50C-407E-A947-70E740481C1C}">
                <a14:useLocalDpi xmlns:a14="http://schemas.microsoft.com/office/drawing/2010/main" val="0"/>
              </a:ext>
            </a:extLst>
          </a:blip>
          <a:srcRect l="57174" t="54372" r="36987" b="40005"/>
          <a:stretch/>
        </p:blipFill>
        <p:spPr>
          <a:xfrm>
            <a:off x="6444210" y="5589242"/>
            <a:ext cx="518475" cy="267759"/>
          </a:xfrm>
          <a:prstGeom prst="rect">
            <a:avLst/>
          </a:prstGeom>
        </p:spPr>
      </p:pic>
    </p:spTree>
    <p:extLst>
      <p:ext uri="{BB962C8B-B14F-4D97-AF65-F5344CB8AC3E}">
        <p14:creationId xmlns:p14="http://schemas.microsoft.com/office/powerpoint/2010/main" val="15214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6976" r="1"/>
          <a:stretch/>
        </p:blipFill>
        <p:spPr>
          <a:xfrm>
            <a:off x="0" y="984786"/>
            <a:ext cx="9036498" cy="5036503"/>
          </a:xfrm>
          <a:prstGeom prst="rect">
            <a:avLst/>
          </a:prstGeom>
        </p:spPr>
      </p:pic>
      <p:sp>
        <p:nvSpPr>
          <p:cNvPr id="6" name="Rectangle 5"/>
          <p:cNvSpPr/>
          <p:nvPr/>
        </p:nvSpPr>
        <p:spPr>
          <a:xfrm>
            <a:off x="3419875" y="260648"/>
            <a:ext cx="5616623" cy="400110"/>
          </a:xfrm>
          <a:prstGeom prst="rect">
            <a:avLst/>
          </a:prstGeom>
          <a:noFill/>
        </p:spPr>
        <p:txBody>
          <a:bodyPr wrap="square">
            <a:spAutoFit/>
          </a:bodyPr>
          <a:lstStyle/>
          <a:p>
            <a:r>
              <a:rPr lang="fr-FR" sz="2000" baseline="30000" dirty="0">
                <a:solidFill>
                  <a:srgbClr val="F29200"/>
                </a:solidFill>
                <a:latin typeface="Museo 900" panose="02000000000000000000" pitchFamily="50" charset="0"/>
              </a:rPr>
              <a:t>LE</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NUMÉRIQUE ET LA</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MOBILITÉ</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UN CHEMIN</a:t>
            </a:r>
            <a:r>
              <a:rPr lang="fr-FR" sz="2000" dirty="0">
                <a:solidFill>
                  <a:srgbClr val="F29200"/>
                </a:solidFill>
                <a:latin typeface="Museo 900" panose="02000000000000000000" pitchFamily="50" charset="0"/>
              </a:rPr>
              <a:t> </a:t>
            </a:r>
            <a:r>
              <a:rPr lang="fr-FR" sz="2000" baseline="30000" dirty="0">
                <a:solidFill>
                  <a:srgbClr val="F29200"/>
                </a:solidFill>
                <a:latin typeface="Museo 900" panose="02000000000000000000" pitchFamily="50" charset="0"/>
              </a:rPr>
              <a:t>COMMUN </a:t>
            </a:r>
          </a:p>
        </p:txBody>
      </p:sp>
      <p:sp>
        <p:nvSpPr>
          <p:cNvPr id="7" name="Rectangle 6"/>
          <p:cNvSpPr/>
          <p:nvPr/>
        </p:nvSpPr>
        <p:spPr>
          <a:xfrm>
            <a:off x="133405" y="260650"/>
            <a:ext cx="2948398" cy="461665"/>
          </a:xfrm>
          <a:prstGeom prst="rect">
            <a:avLst/>
          </a:prstGeom>
          <a:noFill/>
        </p:spPr>
        <p:txBody>
          <a:bodyPr wrap="square">
            <a:spAutoFit/>
          </a:bodyPr>
          <a:lstStyle/>
          <a:p>
            <a:r>
              <a:rPr lang="fr-FR" sz="3600" baseline="30000" dirty="0">
                <a:solidFill>
                  <a:srgbClr val="E58C09"/>
                </a:solidFill>
                <a:latin typeface="Museo 900" panose="02000000000000000000" pitchFamily="50" charset="0"/>
              </a:rPr>
              <a:t>MÉMO MOBILITÉ</a:t>
            </a:r>
            <a:endParaRPr lang="fr-FR" sz="2800" baseline="30000" dirty="0">
              <a:solidFill>
                <a:srgbClr val="E58C09"/>
              </a:solidFill>
              <a:latin typeface="Museo 900" panose="02000000000000000000" pitchFamily="50" charset="0"/>
            </a:endParaRPr>
          </a:p>
        </p:txBody>
      </p:sp>
      <p:sp>
        <p:nvSpPr>
          <p:cNvPr id="8" name="Rectangle 7"/>
          <p:cNvSpPr/>
          <p:nvPr/>
        </p:nvSpPr>
        <p:spPr>
          <a:xfrm>
            <a:off x="755576" y="660758"/>
            <a:ext cx="7704856" cy="103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5170" y="6103276"/>
            <a:ext cx="7704856" cy="103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059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355690"/>
            <a:ext cx="8229600" cy="3579285"/>
          </a:xfrm>
          <a:prstGeom prst="rect">
            <a:avLst/>
          </a:prstGeom>
        </p:spPr>
        <p:txBody>
          <a:bodyPr/>
          <a:lstStyle>
            <a:lvl1pPr algn="l" defTabSz="914400" rtl="0" eaLnBrk="1" latinLnBrk="0" hangingPunct="1">
              <a:spcBef>
                <a:spcPct val="0"/>
              </a:spcBef>
              <a:buNone/>
              <a:defRPr sz="3600" b="1" kern="1200">
                <a:solidFill>
                  <a:srgbClr val="CD0920"/>
                </a:solidFill>
                <a:latin typeface="+mn-lt"/>
                <a:ea typeface="Verdana" pitchFamily="34" charset="0"/>
                <a:cs typeface="Verdana" pitchFamily="34" charset="0"/>
              </a:defRPr>
            </a:lvl1pPr>
          </a:lstStyle>
          <a:p>
            <a:endParaRPr lang="fr-FR" dirty="0"/>
          </a:p>
          <a:p>
            <a:pPr algn="ctr"/>
            <a:r>
              <a:rPr lang="fr-FR" dirty="0" smtClean="0">
                <a:solidFill>
                  <a:schemeClr val="tx1"/>
                </a:solidFill>
              </a:rPr>
              <a:t>Des questions ? </a:t>
            </a:r>
          </a:p>
          <a:p>
            <a:pPr algn="ctr"/>
            <a:r>
              <a:rPr lang="fr-FR" dirty="0" smtClean="0"/>
              <a:t> </a:t>
            </a:r>
            <a:r>
              <a:rPr lang="fr-FR" dirty="0"/>
              <a:t/>
            </a:r>
            <a:br>
              <a:rPr lang="fr-FR" dirty="0"/>
            </a:br>
            <a:endParaRPr lang="fr-FR" dirty="0" smtClean="0"/>
          </a:p>
          <a:p>
            <a:pPr algn="ctr"/>
            <a:endParaRPr lang="fr-FR" dirty="0" smtClean="0"/>
          </a:p>
          <a:p>
            <a:pPr algn="ctr"/>
            <a:r>
              <a:rPr lang="fr-FR" sz="2000" dirty="0" smtClean="0">
                <a:solidFill>
                  <a:schemeClr val="tx1"/>
                </a:solidFill>
              </a:rPr>
              <a:t>M</a:t>
            </a:r>
            <a:r>
              <a:rPr lang="fr-FR" sz="2000" dirty="0">
                <a:solidFill>
                  <a:schemeClr val="tx1"/>
                </a:solidFill>
              </a:rPr>
              <a:t>. CANNARD </a:t>
            </a:r>
            <a:r>
              <a:rPr lang="fr-FR" sz="2000" b="0" dirty="0">
                <a:solidFill>
                  <a:schemeClr val="tx1"/>
                </a:solidFill>
              </a:rPr>
              <a:t>– Chargée d’étude mobilité </a:t>
            </a:r>
            <a:r>
              <a:rPr lang="fr-FR" sz="2000" b="0" dirty="0" smtClean="0">
                <a:solidFill>
                  <a:schemeClr val="tx1"/>
                </a:solidFill>
              </a:rPr>
              <a:t>– ADULM</a:t>
            </a:r>
          </a:p>
          <a:p>
            <a:pPr algn="ctr"/>
            <a:r>
              <a:rPr lang="fr-FR" sz="1800" b="0" i="1" dirty="0" smtClean="0">
                <a:solidFill>
                  <a:schemeClr val="tx1"/>
                </a:solidFill>
              </a:rPr>
              <a:t>mcannard@adu-lille-metropole.org</a:t>
            </a:r>
            <a:endParaRPr lang="fr-FR" sz="2800" i="1" dirty="0"/>
          </a:p>
        </p:txBody>
      </p:sp>
      <p:sp>
        <p:nvSpPr>
          <p:cNvPr id="4" name="Rectangle 3"/>
          <p:cNvSpPr/>
          <p:nvPr/>
        </p:nvSpPr>
        <p:spPr>
          <a:xfrm>
            <a:off x="0" y="1"/>
            <a:ext cx="9144000" cy="1423358"/>
          </a:xfrm>
          <a:prstGeom prst="rect">
            <a:avLst/>
          </a:prstGeom>
          <a:solidFill>
            <a:srgbClr val="CD09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0"/>
            <a:ext cx="9144000" cy="1423358"/>
          </a:xfrm>
          <a:prstGeom prst="rect">
            <a:avLst/>
          </a:prstGeom>
          <a:solidFill>
            <a:srgbClr val="F2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786" y="211779"/>
            <a:ext cx="1868428" cy="1051562"/>
          </a:xfrm>
          <a:prstGeom prst="rect">
            <a:avLst/>
          </a:prstGeom>
        </p:spPr>
      </p:pic>
    </p:spTree>
    <p:extLst>
      <p:ext uri="{BB962C8B-B14F-4D97-AF65-F5344CB8AC3E}">
        <p14:creationId xmlns:p14="http://schemas.microsoft.com/office/powerpoint/2010/main" val="143955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558</Words>
  <Application>Microsoft Office PowerPoint</Application>
  <PresentationFormat>Affichage à l'écran (4:3)</PresentationFormat>
  <Paragraphs>44</Paragraphs>
  <Slides>9</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Museo 900</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CANNARD Mariette</dc:creator>
  <cp:lastModifiedBy>CANNARD Mariette</cp:lastModifiedBy>
  <cp:revision>4</cp:revision>
  <dcterms:created xsi:type="dcterms:W3CDTF">2019-11-12T09:58:03Z</dcterms:created>
  <dcterms:modified xsi:type="dcterms:W3CDTF">2019-11-12T13:09:06Z</dcterms:modified>
</cp:coreProperties>
</file>