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  <p:sldMasterId id="2147483661" r:id="rId2"/>
    <p:sldMasterId id="2147483659" r:id="rId3"/>
    <p:sldMasterId id="2147483657" r:id="rId4"/>
    <p:sldMasterId id="2147483655" r:id="rId5"/>
    <p:sldMasterId id="2147483650" r:id="rId6"/>
  </p:sldMasterIdLst>
  <p:notesMasterIdLst>
    <p:notesMasterId r:id="rId8"/>
  </p:notesMasterIdLst>
  <p:sldIdLst>
    <p:sldId id="437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C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34"/>
    <p:restoredTop sz="88754"/>
  </p:normalViewPr>
  <p:slideViewPr>
    <p:cSldViewPr snapToGrid="0" snapToObjects="1">
      <p:cViewPr>
        <p:scale>
          <a:sx n="74" d="100"/>
          <a:sy n="74" d="100"/>
        </p:scale>
        <p:origin x="1832" y="6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340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4323F-8364-9B48-8814-354CB8370D7A}" type="datetimeFigureOut">
              <a:rPr lang="fr-FR" smtClean="0"/>
              <a:t>19/04/2021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9386F3-E43D-2743-B42B-6FD2DA8E5D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7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9386F3-E43D-2743-B42B-6FD2DA8E5D6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2899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073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7852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B2A7A7-5C1B-DE4C-B4F1-2D07DC044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451" y="326214"/>
            <a:ext cx="9862226" cy="782739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rgbClr val="B4CE50"/>
                </a:solidFill>
                <a:latin typeface="Avenir Black" panose="02000503020000020003" pitchFamily="2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166068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614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6500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386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B923D9F5-8387-D14A-83B8-33313430C8C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" y="0"/>
            <a:ext cx="12213603" cy="685800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2EEE16EC-CD2B-9E49-9E46-7D49D864313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42412" y="6243537"/>
            <a:ext cx="902617" cy="515423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10DE140B-F77C-574D-841E-048CD5D162F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1163445" y="6287276"/>
            <a:ext cx="886143" cy="427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93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B923D9F5-8387-D14A-83B8-33313430C8C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" y="0"/>
            <a:ext cx="122136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444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B923D9F5-8387-D14A-83B8-33313430C8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5062"/>
          <a:stretch/>
        </p:blipFill>
        <p:spPr>
          <a:xfrm>
            <a:off x="10389140" y="0"/>
            <a:ext cx="1824462" cy="68580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BE2CDC62-CBDF-9F47-8B14-F18538FDF1D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5508" y="6178098"/>
            <a:ext cx="971550" cy="616359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828F38A7-00BF-AF47-8109-7584C13C2B1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1163445" y="6287276"/>
            <a:ext cx="886143" cy="427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239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B923D9F5-8387-D14A-83B8-33313430C8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lum bright="70000" contrast="-70000"/>
          </a:blip>
          <a:srcRect/>
          <a:stretch/>
        </p:blipFill>
        <p:spPr>
          <a:xfrm>
            <a:off x="-1" y="0"/>
            <a:ext cx="12213603" cy="68580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7D20E2A0-1279-4A48-BBC7-24F22B5F655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122467" y="6275267"/>
            <a:ext cx="875275" cy="42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7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B923D9F5-8387-D14A-83B8-33313430C8C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" y="0"/>
            <a:ext cx="12213603" cy="685800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B6C2B180-3C07-B745-A63D-CA4EEFA5631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187641" y="1763047"/>
            <a:ext cx="5816717" cy="3331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475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A2F5174A-F82A-E248-BA9E-BF67C6AA32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22468" y="6275552"/>
            <a:ext cx="875275" cy="42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584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rme libre 41">
            <a:extLst>
              <a:ext uri="{FF2B5EF4-FFF2-40B4-BE49-F238E27FC236}">
                <a16:creationId xmlns:a16="http://schemas.microsoft.com/office/drawing/2014/main" id="{F2FD00E3-DC54-E64E-B7C6-335E9AFE23C4}"/>
              </a:ext>
            </a:extLst>
          </p:cNvPr>
          <p:cNvSpPr/>
          <p:nvPr/>
        </p:nvSpPr>
        <p:spPr>
          <a:xfrm>
            <a:off x="17252" y="4339794"/>
            <a:ext cx="8176147" cy="2425889"/>
          </a:xfrm>
          <a:custGeom>
            <a:avLst/>
            <a:gdLst>
              <a:gd name="connsiteX0" fmla="*/ 0 w 8338782"/>
              <a:gd name="connsiteY0" fmla="*/ 2488712 h 2488712"/>
              <a:gd name="connsiteX1" fmla="*/ 764275 w 8338782"/>
              <a:gd name="connsiteY1" fmla="*/ 2256700 h 2488712"/>
              <a:gd name="connsiteX2" fmla="*/ 1146412 w 8338782"/>
              <a:gd name="connsiteY2" fmla="*/ 1710790 h 2488712"/>
              <a:gd name="connsiteX3" fmla="*/ 1719618 w 8338782"/>
              <a:gd name="connsiteY3" fmla="*/ 714503 h 2488712"/>
              <a:gd name="connsiteX4" fmla="*/ 2825087 w 8338782"/>
              <a:gd name="connsiteY4" fmla="*/ 168593 h 2488712"/>
              <a:gd name="connsiteX5" fmla="*/ 4776717 w 8338782"/>
              <a:gd name="connsiteY5" fmla="*/ 878276 h 2488712"/>
              <a:gd name="connsiteX6" fmla="*/ 6933063 w 8338782"/>
              <a:gd name="connsiteY6" fmla="*/ 59411 h 2488712"/>
              <a:gd name="connsiteX7" fmla="*/ 8338782 w 8338782"/>
              <a:gd name="connsiteY7" fmla="*/ 127650 h 2488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38782" h="2488712">
                <a:moveTo>
                  <a:pt x="0" y="2488712"/>
                </a:moveTo>
                <a:cubicBezTo>
                  <a:pt x="286603" y="2437533"/>
                  <a:pt x="573206" y="2386354"/>
                  <a:pt x="764275" y="2256700"/>
                </a:cubicBezTo>
                <a:cubicBezTo>
                  <a:pt x="955344" y="2127046"/>
                  <a:pt x="987188" y="1967823"/>
                  <a:pt x="1146412" y="1710790"/>
                </a:cubicBezTo>
                <a:cubicBezTo>
                  <a:pt x="1305636" y="1453757"/>
                  <a:pt x="1439839" y="971536"/>
                  <a:pt x="1719618" y="714503"/>
                </a:cubicBezTo>
                <a:cubicBezTo>
                  <a:pt x="1999397" y="457470"/>
                  <a:pt x="2315571" y="141298"/>
                  <a:pt x="2825087" y="168593"/>
                </a:cubicBezTo>
                <a:cubicBezTo>
                  <a:pt x="3334603" y="195888"/>
                  <a:pt x="4092054" y="896473"/>
                  <a:pt x="4776717" y="878276"/>
                </a:cubicBezTo>
                <a:cubicBezTo>
                  <a:pt x="5461380" y="860079"/>
                  <a:pt x="6339386" y="184515"/>
                  <a:pt x="6933063" y="59411"/>
                </a:cubicBezTo>
                <a:cubicBezTo>
                  <a:pt x="7526740" y="-65693"/>
                  <a:pt x="7932761" y="30978"/>
                  <a:pt x="8338782" y="127650"/>
                </a:cubicBezTo>
              </a:path>
            </a:pathLst>
          </a:custGeom>
          <a:noFill/>
          <a:ln w="28575">
            <a:solidFill>
              <a:srgbClr val="B4CE50"/>
            </a:solidFill>
            <a:prstDash val="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BB8A8BB6-7B6A-DE49-9EA8-E30641B8A2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012" y="193391"/>
            <a:ext cx="1736185" cy="994514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6D65790F-6EA6-1C41-B23E-06832083C8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 flipH="1" flipV="1">
            <a:off x="10748750" y="6359096"/>
            <a:ext cx="1326770" cy="495208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4C53F4A5-25B9-5D48-8E70-E5D956DFB333}"/>
              </a:ext>
            </a:extLst>
          </p:cNvPr>
          <p:cNvSpPr txBox="1"/>
          <p:nvPr/>
        </p:nvSpPr>
        <p:spPr>
          <a:xfrm>
            <a:off x="222012" y="2405277"/>
            <a:ext cx="11747972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B4CE50"/>
                </a:solidFill>
                <a:latin typeface="Avenir Black" panose="02000503020000020003" pitchFamily="2" charset="0"/>
              </a:rPr>
              <a:t>Nous souhaitons réduire les émissions polluantes des trajets domicile-travail</a:t>
            </a:r>
            <a:r>
              <a:rPr lang="fr-FR" sz="2800" dirty="0">
                <a:solidFill>
                  <a:schemeClr val="bg1"/>
                </a:solidFill>
                <a:latin typeface="Avenir Light" panose="020B0402020203020204" pitchFamily="34" charset="77"/>
              </a:rPr>
              <a:t>, par la démocratisation de véhicules intermédiaires en alternative à la 2ieme voiture.</a:t>
            </a:r>
            <a:br>
              <a:rPr lang="fr-FR" sz="2800" dirty="0">
                <a:solidFill>
                  <a:schemeClr val="bg1"/>
                </a:solidFill>
                <a:latin typeface="Avenir Light" panose="020B0402020203020204" pitchFamily="34" charset="77"/>
              </a:rPr>
            </a:br>
            <a:endParaRPr lang="fr-FR" sz="300" dirty="0">
              <a:solidFill>
                <a:srgbClr val="B4CE50"/>
              </a:solidFill>
              <a:latin typeface="Avenir Light" panose="020B0402020203020204" pitchFamily="34" charset="77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943E40D-482A-FE41-A234-F178489871CE}"/>
              </a:ext>
            </a:extLst>
          </p:cNvPr>
          <p:cNvSpPr txBox="1"/>
          <p:nvPr/>
        </p:nvSpPr>
        <p:spPr>
          <a:xfrm>
            <a:off x="3215041" y="971561"/>
            <a:ext cx="20607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Avenir Black" panose="02000503020000020003" pitchFamily="2" charset="0"/>
              </a:rPr>
              <a:t>Parce que :</a:t>
            </a:r>
            <a:endParaRPr lang="fr-FR" sz="100" dirty="0">
              <a:solidFill>
                <a:schemeClr val="bg1"/>
              </a:solidFill>
              <a:latin typeface="Avenir Light" panose="020B0402020203020204" pitchFamily="34" charset="77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EE12BA7-5D41-4A40-9568-5A41D043C2BA}"/>
              </a:ext>
            </a:extLst>
          </p:cNvPr>
          <p:cNvSpPr txBox="1"/>
          <p:nvPr/>
        </p:nvSpPr>
        <p:spPr>
          <a:xfrm>
            <a:off x="4294888" y="971561"/>
            <a:ext cx="360222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chemeClr val="bg1"/>
                </a:solidFill>
                <a:latin typeface="Avenir Black" panose="02000503020000020003" pitchFamily="2" charset="0"/>
              </a:rPr>
              <a:t>15 à 18%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  <a:latin typeface="Avenir Light" panose="020B0402020203020204" pitchFamily="34" charset="77"/>
              </a:rPr>
              <a:t>Des émissions de CO2eq proviennent de la voiture particulière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A42F7A97-E8F0-8E46-9E04-2233257E3F12}"/>
              </a:ext>
            </a:extLst>
          </p:cNvPr>
          <p:cNvSpPr txBox="1"/>
          <p:nvPr/>
        </p:nvSpPr>
        <p:spPr>
          <a:xfrm>
            <a:off x="1347268" y="4162361"/>
            <a:ext cx="986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Avenir Black" panose="02000503020000020003" pitchFamily="2" charset="0"/>
              </a:rPr>
              <a:t>Via :</a:t>
            </a:r>
            <a:endParaRPr lang="fr-FR" sz="100" dirty="0">
              <a:solidFill>
                <a:schemeClr val="bg1"/>
              </a:solidFill>
              <a:latin typeface="Avenir Light" panose="020B0402020203020204" pitchFamily="34" charset="77"/>
            </a:endParaRPr>
          </a:p>
        </p:txBody>
      </p:sp>
      <p:pic>
        <p:nvPicPr>
          <p:cNvPr id="26" name="Image 25">
            <a:extLst>
              <a:ext uri="{FF2B5EF4-FFF2-40B4-BE49-F238E27FC236}">
                <a16:creationId xmlns:a16="http://schemas.microsoft.com/office/drawing/2014/main" id="{A6C92B14-805B-A042-B3A1-E0D21E20EB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46059" y="4132900"/>
            <a:ext cx="1337967" cy="1337967"/>
          </a:xfrm>
          <a:prstGeom prst="rect">
            <a:avLst/>
          </a:prstGeom>
        </p:spPr>
      </p:pic>
      <p:sp>
        <p:nvSpPr>
          <p:cNvPr id="27" name="Ellipse 26">
            <a:extLst>
              <a:ext uri="{FF2B5EF4-FFF2-40B4-BE49-F238E27FC236}">
                <a16:creationId xmlns:a16="http://schemas.microsoft.com/office/drawing/2014/main" id="{9272D53E-C82A-1347-B52C-64F99354CB27}"/>
              </a:ext>
            </a:extLst>
          </p:cNvPr>
          <p:cNvSpPr/>
          <p:nvPr/>
        </p:nvSpPr>
        <p:spPr>
          <a:xfrm>
            <a:off x="2448718" y="4357048"/>
            <a:ext cx="290946" cy="290946"/>
          </a:xfrm>
          <a:prstGeom prst="ellipse">
            <a:avLst/>
          </a:prstGeom>
          <a:solidFill>
            <a:srgbClr val="B4CE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r>
              <a:rPr lang="fr-FR" sz="1400" b="1" dirty="0">
                <a:latin typeface="Avenir Black" panose="02000503020000020003" pitchFamily="2" charset="0"/>
              </a:rPr>
              <a:t>1</a:t>
            </a:r>
            <a:endParaRPr lang="fr-FR" b="1" dirty="0">
              <a:latin typeface="Avenir Black" panose="02000503020000020003" pitchFamily="2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09CDFEFF-3F82-EA4B-B8BD-2A3F29D24844}"/>
              </a:ext>
            </a:extLst>
          </p:cNvPr>
          <p:cNvSpPr txBox="1"/>
          <p:nvPr/>
        </p:nvSpPr>
        <p:spPr>
          <a:xfrm>
            <a:off x="1937041" y="5567356"/>
            <a:ext cx="2556000" cy="10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B4CE50"/>
                </a:solidFill>
                <a:latin typeface="Avenir Black" panose="02000503020000020003" pitchFamily="2" charset="0"/>
              </a:rPr>
              <a:t>COOL RASTA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  <a:latin typeface="Avenir Light" panose="020B0402020203020204" pitchFamily="34" charset="77"/>
              </a:rPr>
              <a:t>Une conférence d'1h30 autour des mobilités alternatives et durables</a:t>
            </a:r>
            <a:endParaRPr lang="fr-FR" sz="1600" dirty="0">
              <a:solidFill>
                <a:srgbClr val="B4CE50"/>
              </a:solidFill>
              <a:latin typeface="Avenir Light" panose="020B0402020203020204" pitchFamily="34" charset="77"/>
            </a:endParaRPr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61726FE6-5E18-5640-8E98-9EE7200B3D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27015" y="4162361"/>
            <a:ext cx="1337967" cy="1337967"/>
          </a:xfrm>
          <a:prstGeom prst="rect">
            <a:avLst/>
          </a:prstGeom>
        </p:spPr>
      </p:pic>
      <p:sp>
        <p:nvSpPr>
          <p:cNvPr id="30" name="Ellipse 29">
            <a:extLst>
              <a:ext uri="{FF2B5EF4-FFF2-40B4-BE49-F238E27FC236}">
                <a16:creationId xmlns:a16="http://schemas.microsoft.com/office/drawing/2014/main" id="{23D1717D-C078-C54F-953C-0748AB885FA4}"/>
              </a:ext>
            </a:extLst>
          </p:cNvPr>
          <p:cNvSpPr/>
          <p:nvPr/>
        </p:nvSpPr>
        <p:spPr>
          <a:xfrm>
            <a:off x="5399720" y="4357048"/>
            <a:ext cx="290946" cy="290946"/>
          </a:xfrm>
          <a:prstGeom prst="ellipse">
            <a:avLst/>
          </a:prstGeom>
          <a:solidFill>
            <a:srgbClr val="B4CE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r>
              <a:rPr lang="fr-FR" sz="1400" b="1" dirty="0">
                <a:latin typeface="Avenir Black" panose="02000503020000020003" pitchFamily="2" charset="0"/>
              </a:rPr>
              <a:t>2</a:t>
            </a:r>
            <a:endParaRPr lang="fr-FR" b="1" dirty="0">
              <a:latin typeface="Avenir Black" panose="02000503020000020003" pitchFamily="2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F0F3EF9D-C2CF-6241-8AB7-586B78425065}"/>
              </a:ext>
            </a:extLst>
          </p:cNvPr>
          <p:cNvSpPr txBox="1"/>
          <p:nvPr/>
        </p:nvSpPr>
        <p:spPr>
          <a:xfrm>
            <a:off x="4817997" y="5580265"/>
            <a:ext cx="2556000" cy="10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B4CE50"/>
                </a:solidFill>
                <a:latin typeface="Avenir Black" panose="02000503020000020003" pitchFamily="2" charset="0"/>
              </a:rPr>
              <a:t>LA ROCKETT WEEK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  <a:latin typeface="Avenir Light" panose="020B0402020203020204" pitchFamily="34" charset="77"/>
              </a:rPr>
              <a:t>Des ateliers découvertes de véhicules intermédiaires</a:t>
            </a:r>
          </a:p>
        </p:txBody>
      </p:sp>
      <p:pic>
        <p:nvPicPr>
          <p:cNvPr id="32" name="Image 31">
            <a:extLst>
              <a:ext uri="{FF2B5EF4-FFF2-40B4-BE49-F238E27FC236}">
                <a16:creationId xmlns:a16="http://schemas.microsoft.com/office/drawing/2014/main" id="{77D69182-D73D-9A4D-881B-549A5608711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79164" y="4129173"/>
            <a:ext cx="1337967" cy="1337967"/>
          </a:xfrm>
          <a:prstGeom prst="rect">
            <a:avLst/>
          </a:prstGeom>
        </p:spPr>
      </p:pic>
      <p:sp>
        <p:nvSpPr>
          <p:cNvPr id="33" name="Ellipse 32">
            <a:extLst>
              <a:ext uri="{FF2B5EF4-FFF2-40B4-BE49-F238E27FC236}">
                <a16:creationId xmlns:a16="http://schemas.microsoft.com/office/drawing/2014/main" id="{2E4D0A22-6CF0-4546-BC7F-5FD5407399B2}"/>
              </a:ext>
            </a:extLst>
          </p:cNvPr>
          <p:cNvSpPr/>
          <p:nvPr/>
        </p:nvSpPr>
        <p:spPr>
          <a:xfrm>
            <a:off x="8176146" y="4357048"/>
            <a:ext cx="290946" cy="290946"/>
          </a:xfrm>
          <a:prstGeom prst="ellipse">
            <a:avLst/>
          </a:prstGeom>
          <a:solidFill>
            <a:srgbClr val="B4CE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r>
              <a:rPr lang="fr-FR" sz="1400" b="1" dirty="0">
                <a:latin typeface="Avenir Black" panose="02000503020000020003" pitchFamily="2" charset="0"/>
              </a:rPr>
              <a:t>3</a:t>
            </a:r>
            <a:endParaRPr lang="fr-FR" b="1" dirty="0">
              <a:latin typeface="Avenir Black" panose="02000503020000020003" pitchFamily="2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ABE4CD31-A8CD-A540-A675-69D2383D2974}"/>
              </a:ext>
            </a:extLst>
          </p:cNvPr>
          <p:cNvSpPr txBox="1"/>
          <p:nvPr/>
        </p:nvSpPr>
        <p:spPr>
          <a:xfrm>
            <a:off x="7670146" y="5567356"/>
            <a:ext cx="2556000" cy="10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B4CE50"/>
                </a:solidFill>
                <a:latin typeface="Avenir Black" panose="02000503020000020003" pitchFamily="2" charset="0"/>
              </a:rPr>
              <a:t>BALANCE MAN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  <a:latin typeface="Avenir Light" panose="020B0402020203020204" pitchFamily="34" charset="77"/>
              </a:rPr>
              <a:t>Un service de location de courte durée pour essayer sur SON trajet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AAA6E5CE-E88B-A040-A630-7750985900F8}"/>
              </a:ext>
            </a:extLst>
          </p:cNvPr>
          <p:cNvSpPr txBox="1"/>
          <p:nvPr/>
        </p:nvSpPr>
        <p:spPr>
          <a:xfrm>
            <a:off x="10804668" y="5551067"/>
            <a:ext cx="1380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solidFill>
                  <a:schemeClr val="bg1"/>
                </a:solidFill>
                <a:latin typeface="Avenir Light" panose="020B0402020203020204" pitchFamily="34" charset="77"/>
              </a:rPr>
              <a:t>Un vélomobile est un exemple de véhicule intermédiaire</a:t>
            </a:r>
          </a:p>
        </p:txBody>
      </p: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35804F0D-F0C4-5845-937B-66EA77556541}"/>
              </a:ext>
            </a:extLst>
          </p:cNvPr>
          <p:cNvCxnSpPr>
            <a:cxnSpLocks/>
          </p:cNvCxnSpPr>
          <p:nvPr/>
        </p:nvCxnSpPr>
        <p:spPr>
          <a:xfrm flipH="1">
            <a:off x="11338394" y="6012732"/>
            <a:ext cx="137376" cy="29830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4053139"/>
      </p:ext>
    </p:extLst>
  </p:cSld>
  <p:clrMapOvr>
    <a:masterClrMapping/>
  </p:clrMapOvr>
</p:sld>
</file>

<file path=ppt/theme/theme1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dirty="0" smtClean="0">
            <a:latin typeface="Avenir Medium" panose="02000503020000020003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4783</TotalTime>
  <Words>87</Words>
  <Application>Microsoft Macintosh PowerPoint</Application>
  <PresentationFormat>Grand écran</PresentationFormat>
  <Paragraphs>16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6</vt:i4>
      </vt:variant>
      <vt:variant>
        <vt:lpstr>Titres des diapositives</vt:lpstr>
      </vt:variant>
      <vt:variant>
        <vt:i4>1</vt:i4>
      </vt:variant>
    </vt:vector>
  </HeadingPairs>
  <TitlesOfParts>
    <vt:vector size="11" baseType="lpstr">
      <vt:lpstr>Arial</vt:lpstr>
      <vt:lpstr>Avenir Black</vt:lpstr>
      <vt:lpstr>Avenir Light</vt:lpstr>
      <vt:lpstr>Calibri</vt:lpstr>
      <vt:lpstr>2_Thème Office</vt:lpstr>
      <vt:lpstr>6_Thème Office</vt:lpstr>
      <vt:lpstr>5_Thème Office</vt:lpstr>
      <vt:lpstr>4_Thème Office</vt:lpstr>
      <vt:lpstr>3_Thème Office</vt:lpstr>
      <vt:lpstr>1_Thème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BenTho</dc:creator>
  <cp:lastModifiedBy>Microsoft Office User</cp:lastModifiedBy>
  <cp:revision>228</cp:revision>
  <dcterms:created xsi:type="dcterms:W3CDTF">2021-01-18T10:05:21Z</dcterms:created>
  <dcterms:modified xsi:type="dcterms:W3CDTF">2021-04-19T08:12:57Z</dcterms:modified>
</cp:coreProperties>
</file>